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98" r:id="rId2"/>
    <p:sldId id="257" r:id="rId3"/>
    <p:sldId id="259" r:id="rId4"/>
    <p:sldId id="305" r:id="rId5"/>
    <p:sldId id="336" r:id="rId6"/>
    <p:sldId id="338" r:id="rId7"/>
    <p:sldId id="337" r:id="rId8"/>
    <p:sldId id="339" r:id="rId9"/>
    <p:sldId id="340" r:id="rId10"/>
    <p:sldId id="341" r:id="rId11"/>
    <p:sldId id="342" r:id="rId12"/>
    <p:sldId id="335" r:id="rId13"/>
    <p:sldId id="343" r:id="rId14"/>
    <p:sldId id="344" r:id="rId15"/>
    <p:sldId id="306" r:id="rId16"/>
    <p:sldId id="345" r:id="rId17"/>
    <p:sldId id="346" r:id="rId18"/>
    <p:sldId id="303" r:id="rId19"/>
    <p:sldId id="309" r:id="rId20"/>
    <p:sldId id="347" r:id="rId21"/>
    <p:sldId id="348" r:id="rId22"/>
    <p:sldId id="349" r:id="rId23"/>
    <p:sldId id="350" r:id="rId24"/>
    <p:sldId id="351" r:id="rId25"/>
    <p:sldId id="352" r:id="rId26"/>
    <p:sldId id="354" r:id="rId27"/>
    <p:sldId id="353" r:id="rId28"/>
    <p:sldId id="355" r:id="rId29"/>
    <p:sldId id="356" r:id="rId30"/>
    <p:sldId id="357" r:id="rId31"/>
    <p:sldId id="324" r:id="rId32"/>
    <p:sldId id="326" r:id="rId33"/>
    <p:sldId id="358" r:id="rId34"/>
    <p:sldId id="359" r:id="rId35"/>
    <p:sldId id="360" r:id="rId36"/>
    <p:sldId id="361" r:id="rId37"/>
    <p:sldId id="331" r:id="rId38"/>
    <p:sldId id="332" r:id="rId39"/>
    <p:sldId id="333" r:id="rId40"/>
    <p:sldId id="334" r:id="rId41"/>
    <p:sldId id="294" r:id="rId42"/>
    <p:sldId id="295" r:id="rId43"/>
  </p:sldIdLst>
  <p:sldSz cx="12195175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76845" autoAdjust="0"/>
  </p:normalViewPr>
  <p:slideViewPr>
    <p:cSldViewPr showGuides="1">
      <p:cViewPr varScale="1">
        <p:scale>
          <a:sx n="46" d="100"/>
          <a:sy n="46" d="100"/>
        </p:scale>
        <p:origin x="58" y="898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想一下會有什麼結果 哪裡會有空格 哪裡會是</a:t>
            </a:r>
            <a:r>
              <a:rPr lang="en-US" altLang="zh-TW" dirty="0"/>
              <a:t>name</a:t>
            </a:r>
            <a:r>
              <a:rPr lang="zh-TW" altLang="en-US" dirty="0"/>
              <a:t>哪裡會是你輸入的名字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2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2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9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6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有些人有詢問打不開檔案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1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7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7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6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程式碼其實 讀比寫來的常發生 </a:t>
            </a:r>
            <a:endParaRPr lang="en-US" altLang="zh-TW" dirty="0"/>
          </a:p>
          <a:p>
            <a:r>
              <a:rPr lang="zh-TW" altLang="en-US" dirty="0"/>
              <a:t>不管是我們讀自己的程式碼 或是我們參考別人的程式碼 </a:t>
            </a:r>
            <a:endParaRPr lang="en-US" altLang="zh-TW" dirty="0"/>
          </a:p>
          <a:p>
            <a:r>
              <a:rPr lang="zh-TW" altLang="en-US" dirty="0"/>
              <a:t>甚至要修改成自己能用的程式碼 也需要先讀懂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Coding</a:t>
            </a:r>
            <a:r>
              <a:rPr lang="zh-TW" altLang="en-US" dirty="0"/>
              <a:t> </a:t>
            </a:r>
            <a:r>
              <a:rPr lang="en-US" altLang="zh-TW" dirty="0"/>
              <a:t>Style</a:t>
            </a:r>
            <a:r>
              <a:rPr lang="zh-TW" altLang="en-US" dirty="0"/>
              <a:t> 非常重要 </a:t>
            </a:r>
            <a:endParaRPr lang="en-US" altLang="zh-TW" dirty="0"/>
          </a:p>
          <a:p>
            <a:r>
              <a:rPr lang="zh-TW" altLang="en-US" dirty="0"/>
              <a:t>要讓自己和別能輕鬆看懂 才是好的程式碼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8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舉例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這裡我再練習變數宣告</a:t>
            </a:r>
            <a:endParaRPr lang="en-US" altLang="zh-TW" dirty="0"/>
          </a:p>
          <a:p>
            <a:r>
              <a:rPr lang="zh-TW" altLang="en-US" dirty="0"/>
              <a:t>這邊處理使用者帳號</a:t>
            </a:r>
            <a:endParaRPr lang="en-US" altLang="zh-TW" dirty="0"/>
          </a:p>
          <a:p>
            <a:r>
              <a:rPr lang="zh-TW" altLang="en-US" dirty="0"/>
              <a:t>把</a:t>
            </a:r>
            <a:r>
              <a:rPr lang="en-US" altLang="zh-TW" dirty="0"/>
              <a:t>X</a:t>
            </a:r>
            <a:r>
              <a:rPr lang="zh-TW" altLang="en-US" dirty="0"/>
              <a:t>的值設成</a:t>
            </a:r>
            <a:r>
              <a:rPr lang="en-US" altLang="zh-TW" dirty="0"/>
              <a:t>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5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兩個等於</a:t>
            </a:r>
            <a:r>
              <a:rPr lang="en-US" altLang="zh-TW" dirty="0"/>
              <a:t>?</a:t>
            </a:r>
            <a:r>
              <a:rPr lang="zh-TW" altLang="en-US" dirty="0"/>
              <a:t> 確認兩邊的值有沒有一樣</a:t>
            </a:r>
            <a:endParaRPr lang="en-US" altLang="zh-TW" dirty="0"/>
          </a:p>
          <a:p>
            <a:r>
              <a:rPr lang="en-US" altLang="zh-TW" dirty="0"/>
              <a:t>!=</a:t>
            </a:r>
            <a:r>
              <a:rPr lang="zh-TW" altLang="en-US" dirty="0"/>
              <a:t> 檢查左右有沒有不一樣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CN" dirty="0"/>
              <a:t>==</a:t>
            </a:r>
          </a:p>
          <a:p>
            <a:r>
              <a:rPr lang="en-US" altLang="zh-CN" dirty="0"/>
              <a:t>!=</a:t>
            </a:r>
          </a:p>
          <a:p>
            <a:r>
              <a:rPr lang="en-US" altLang="zh-CN" dirty="0"/>
              <a:t>&gt;</a:t>
            </a:r>
          </a:p>
          <a:p>
            <a:r>
              <a:rPr lang="en-US" altLang="zh-CN" dirty="0"/>
              <a:t>&lt;</a:t>
            </a:r>
          </a:p>
          <a:p>
            <a:r>
              <a:rPr lang="en-US" altLang="zh-CN" dirty="0"/>
              <a:t>&gt;=</a:t>
            </a:r>
          </a:p>
          <a:p>
            <a:r>
              <a:rPr lang="zh-TW" altLang="en-US" dirty="0"/>
              <a:t>這些比較運算子 你可以想成他在問問題</a:t>
            </a:r>
            <a:endParaRPr lang="en-US" altLang="zh-CN" dirty="0"/>
          </a:p>
          <a:p>
            <a:r>
              <a:rPr lang="zh-TW" altLang="en-US" dirty="0"/>
              <a:t>理解 結果維布林值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38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TW" altLang="en-US" dirty="0"/>
              <a:t>後面是條件 將裡面的條件化減成</a:t>
            </a:r>
            <a:r>
              <a:rPr lang="en-US" altLang="zh-TW" dirty="0"/>
              <a:t>Bool</a:t>
            </a:r>
          </a:p>
          <a:p>
            <a:r>
              <a:rPr lang="en-US" altLang="zh-CN" dirty="0"/>
              <a:t>Block </a:t>
            </a:r>
            <a:r>
              <a:rPr lang="zh-TW" altLang="en-US" dirty="0"/>
              <a:t>框框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TW" altLang="en-US" dirty="0"/>
              <a:t>一定要街一個會算成</a:t>
            </a:r>
            <a:r>
              <a:rPr lang="en-US" altLang="zh-TW" dirty="0"/>
              <a:t>True/False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7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比較難懂得是 </a:t>
            </a:r>
            <a:r>
              <a:rPr lang="en-US" altLang="zh-TW" dirty="0"/>
              <a:t>If </a:t>
            </a:r>
            <a:r>
              <a:rPr lang="zh-TW" altLang="en-US" dirty="0"/>
              <a:t>裡面還有</a:t>
            </a:r>
            <a:r>
              <a:rPr lang="en-US" altLang="zh-TW" dirty="0"/>
              <a:t>if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5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print(</a:t>
            </a:r>
            <a:r>
              <a:rPr lang="en-US" altLang="zh-CN" dirty="0" err="1"/>
              <a:t>f"age</a:t>
            </a:r>
            <a:r>
              <a:rPr lang="zh-CN" altLang="en-US" dirty="0"/>
              <a:t>的資料類型為</a:t>
            </a:r>
            <a:r>
              <a:rPr lang="en-US" altLang="zh-CN" dirty="0"/>
              <a:t>{type(age)}")</a:t>
            </a:r>
          </a:p>
          <a:p>
            <a:r>
              <a:rPr lang="zh-TW" altLang="en-US" dirty="0"/>
              <a:t>剛剛的比較運算子 你不能把 字串跟整數做比較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為什麼</a:t>
            </a:r>
            <a:r>
              <a:rPr lang="en-US" altLang="zh-TW" dirty="0"/>
              <a:t>20</a:t>
            </a:r>
            <a:r>
              <a:rPr lang="zh-TW" altLang="en-US" dirty="0"/>
              <a:t>是字串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是讓使用者輸入內容</a:t>
            </a:r>
            <a:endParaRPr lang="en-US" altLang="zh-TW" dirty="0"/>
          </a:p>
          <a:p>
            <a:r>
              <a:rPr lang="zh-TW" altLang="en-US" dirty="0"/>
              <a:t>但是這個內容永遠都是字串</a:t>
            </a:r>
            <a:endParaRPr lang="en-US" altLang="zh-TW" dirty="0"/>
          </a:p>
          <a:p>
            <a:r>
              <a:rPr lang="zh-TW" altLang="en-US" dirty="0"/>
              <a:t>所以這時候我們必須做型別轉換</a:t>
            </a:r>
            <a:endParaRPr lang="en-US" altLang="zh-TW" dirty="0"/>
          </a:p>
          <a:p>
            <a:r>
              <a:rPr lang="en-US" altLang="zh-TW" dirty="0"/>
              <a:t>Age = int(age)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11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34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這些都是</a:t>
            </a:r>
            <a:r>
              <a:rPr lang="en-US" altLang="zh-TW" dirty="0"/>
              <a:t>if</a:t>
            </a:r>
            <a:r>
              <a:rPr lang="zh-TW" altLang="en-US" dirty="0"/>
              <a:t>的延伸 </a:t>
            </a:r>
            <a:endParaRPr lang="en-US" altLang="zh-TW" dirty="0"/>
          </a:p>
          <a:p>
            <a:r>
              <a:rPr lang="zh-TW" altLang="en-US" dirty="0"/>
              <a:t>注意延伸這個字</a:t>
            </a:r>
            <a:endParaRPr lang="en-US" altLang="zh-TW" dirty="0"/>
          </a:p>
          <a:p>
            <a:r>
              <a:rPr lang="zh-TW" altLang="en-US" dirty="0"/>
              <a:t>代表他必須接在</a:t>
            </a:r>
            <a:r>
              <a:rPr lang="en-US" altLang="zh-TW" dirty="0"/>
              <a:t>if</a:t>
            </a:r>
            <a:r>
              <a:rPr lang="zh-TW" altLang="en-US" dirty="0"/>
              <a:t>後面使用  不能單獨出來使用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2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60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逃出</a:t>
            </a:r>
            <a:r>
              <a:rPr lang="en-US" altLang="zh-TW" dirty="0"/>
              <a:t>WHILE </a:t>
            </a:r>
            <a:r>
              <a:rPr lang="zh-TW" altLang="en-US" dirty="0"/>
              <a:t>直到條件為</a:t>
            </a:r>
            <a:r>
              <a:rPr lang="en-US" altLang="zh-TW" dirty="0"/>
              <a:t>FALSE</a:t>
            </a:r>
          </a:p>
          <a:p>
            <a:r>
              <a:rPr lang="en-US" altLang="zh-CN" dirty="0"/>
              <a:t>Ctrl c</a:t>
            </a:r>
          </a:p>
          <a:p>
            <a:r>
              <a:rPr lang="en-US" altLang="zh-CN" dirty="0"/>
              <a:t>X = x+1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185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直接寫成</a:t>
            </a:r>
            <a:r>
              <a:rPr lang="en-US" altLang="zh-TW" dirty="0"/>
              <a:t>True </a:t>
            </a:r>
            <a:br>
              <a:rPr lang="en-US" altLang="zh-TW" dirty="0"/>
            </a:br>
            <a:r>
              <a:rPr lang="zh-TW" altLang="en-US" dirty="0"/>
              <a:t>一定會進去且出不來</a:t>
            </a:r>
            <a:endParaRPr lang="en-US" altLang="zh-TW" dirty="0"/>
          </a:p>
          <a:p>
            <a:r>
              <a:rPr lang="en-US" altLang="zh-CN" dirty="0"/>
              <a:t>break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2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07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35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38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76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36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2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11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91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79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31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14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SHELL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為使用者提供一個介面，讓使用者透過命令行執行程式來管理系統。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2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有些人說 我輸入了</a:t>
            </a:r>
            <a:r>
              <a:rPr lang="en-US" altLang="zh-TW" dirty="0"/>
              <a:t>cd </a:t>
            </a:r>
            <a:r>
              <a:rPr lang="en-US" altLang="zh-TW" dirty="0" err="1"/>
              <a:t>dir</a:t>
            </a:r>
            <a:r>
              <a:rPr lang="en-US" altLang="zh-TW" dirty="0"/>
              <a:t> ls </a:t>
            </a:r>
            <a:r>
              <a:rPr lang="zh-TW" altLang="en-US" dirty="0"/>
              <a:t>之類的 怎麼會沒有反應</a:t>
            </a:r>
            <a:endParaRPr lang="en-US" altLang="zh-TW" dirty="0"/>
          </a:p>
          <a:p>
            <a:r>
              <a:rPr lang="zh-TW" altLang="en-US" dirty="0"/>
              <a:t>可能是像畫面這樣 你是先輸入了</a:t>
            </a:r>
            <a:r>
              <a:rPr lang="en-US" altLang="zh-TW" dirty="0"/>
              <a:t>python </a:t>
            </a:r>
            <a:r>
              <a:rPr lang="zh-TW" altLang="en-US" dirty="0"/>
              <a:t>你進到了</a:t>
            </a:r>
            <a:r>
              <a:rPr lang="en-US" altLang="zh-TW" dirty="0"/>
              <a:t>python</a:t>
            </a:r>
            <a:r>
              <a:rPr lang="zh-TW" altLang="en-US" dirty="0"/>
              <a:t>裡面了 你在裡面打的東西 都被認為是在寫</a:t>
            </a:r>
            <a:r>
              <a:rPr lang="en-US" altLang="zh-TW" dirty="0"/>
              <a:t>python</a:t>
            </a:r>
            <a:r>
              <a:rPr lang="zh-TW" altLang="en-US" dirty="0"/>
              <a:t>的程式碼</a:t>
            </a:r>
            <a:endParaRPr lang="en-US" altLang="zh-TW" dirty="0"/>
          </a:p>
          <a:p>
            <a:r>
              <a:rPr lang="zh-TW" altLang="en-US" dirty="0"/>
              <a:t>所以要先跑出來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3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要注意資料夾位置 不然他找不到這個檔案</a:t>
            </a:r>
            <a:endParaRPr lang="en-US" altLang="zh-TW" dirty="0"/>
          </a:p>
          <a:p>
            <a:r>
              <a:rPr lang="zh-TW" altLang="en-US" dirty="0"/>
              <a:t>所以要先使用</a:t>
            </a:r>
            <a:r>
              <a:rPr lang="en-US" altLang="zh-TW" dirty="0" err="1"/>
              <a:t>cmd</a:t>
            </a:r>
            <a:r>
              <a:rPr lang="zh-TW" altLang="en-US" dirty="0"/>
              <a:t>指令 來移動你現在的位置 或是 確認你現在的位置有沒有你要開啟的檔案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67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3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偷懶寫法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83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-google-styleguide.readthedocs.io/en/latest/google-python-styleguid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複習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383524-F933-4AAA-ABBF-DB09FB82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34" y="2447303"/>
            <a:ext cx="5378910" cy="21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複習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383524-F933-4AAA-ABBF-DB09FB82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34" y="2447303"/>
            <a:ext cx="5378910" cy="21325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B2B99D-1DF9-4C74-B10C-6854CC299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81" y="2414456"/>
            <a:ext cx="5378909" cy="24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98CA3097-5F51-4013-AE67-A26694DE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14" y="1378328"/>
            <a:ext cx="7532345" cy="51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48B44D3-6BC1-4CF3-B17A-7A2E7DC24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0" y="1340768"/>
            <a:ext cx="10310754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E12FDB3-9665-4485-88A4-EED22FCE6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6" y="1124684"/>
            <a:ext cx="7945341" cy="54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7E25141-C022-4484-9365-0558443D6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09" y="1340768"/>
            <a:ext cx="6180356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8E8E73B3-7A58-49A0-B2D7-D6DAD272D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37" y="1484786"/>
            <a:ext cx="7105700" cy="38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8DA466A-A870-45F4-9963-E4039374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04" y="1268760"/>
            <a:ext cx="374936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好的寫法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456771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Coding Style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Googlec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公布的 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 Style Guide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hlinkClick r:id="rId4"/>
              </a:rPr>
              <a:t>https://tw-google-styleguide.readthedocs.io/en/latest/google-python-styleguide/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重點</a:t>
            </a:r>
            <a:endParaRPr lang="en-US" altLang="zh-TW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等號左右該有空格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逗點後該配空格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好的變數命名</a:t>
            </a:r>
            <a:endParaRPr lang="en-US" altLang="zh-TW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變數命名該</a:t>
            </a: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貼切、直覺</a:t>
            </a: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應該全部小寫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有多個字詞，應該用底線分開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9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322888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認識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下載安裝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基本語法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撰寫程式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看懂程式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註解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90027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註解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是寫給人看的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不會執行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甚麼時候使用註解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告訴別人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自己 接下來的程式是做什麼的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解釋某部分程式碼是做什麼的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7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比較符號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56689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比較運算子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(Comparison operator)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-compare.py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架構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4440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If0.py</a:t>
            </a:r>
          </a:p>
          <a:p>
            <a:pPr indent="-342900" algn="just">
              <a:lnSpc>
                <a:spcPct val="150000"/>
              </a:lnSpc>
              <a:buFontTx/>
              <a:buChar char="-"/>
              <a:defRPr/>
            </a:pPr>
            <a:r>
              <a:rPr lang="en-US" altLang="zh-CN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後面是條件 將裡面的條件化簡成</a:t>
            </a: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Bool</a:t>
            </a:r>
          </a:p>
          <a:p>
            <a:pPr indent="-342900" algn="just">
              <a:lnSpc>
                <a:spcPct val="150000"/>
              </a:lnSpc>
              <a:buFontTx/>
              <a:buChar char="-"/>
              <a:defRPr/>
            </a:pPr>
            <a:r>
              <a:rPr lang="en-US" altLang="zh-CN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一定要街一個會算成</a:t>
            </a: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True/False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的問題</a:t>
            </a:r>
            <a:endParaRPr lang="zh-CN" altLang="en-US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  <a:defRPr/>
            </a:pPr>
            <a:endParaRPr lang="en-US" altLang="zh-TW" sz="2000" dirty="0"/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2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框框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甚魔是框框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?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50" name="Picture 2" descr="Python | Beginners Guide - Hang Ten SEO">
            <a:extLst>
              <a:ext uri="{FF2B5EF4-FFF2-40B4-BE49-F238E27FC236}">
                <a16:creationId xmlns:a16="http://schemas.microsoft.com/office/drawing/2014/main" id="{3EE73E4A-1CAA-429C-B82C-F7C91C96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39" y="2382079"/>
            <a:ext cx="5905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型別轉換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if.1.py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098" name="Picture 2" descr="Python資料型態基本4類型,計算及使用技巧說明- 巨匠電腦">
            <a:extLst>
              <a:ext uri="{FF2B5EF4-FFF2-40B4-BE49-F238E27FC236}">
                <a16:creationId xmlns:a16="http://schemas.microsoft.com/office/drawing/2014/main" id="{107A0B3F-FAF3-4774-8813-B994ACEF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75" y="2708920"/>
            <a:ext cx="7227827" cy="31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Practice001.py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溫度轉換程式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C6611A4-4791-4D7F-9240-9B5324D4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617" y="1958300"/>
            <a:ext cx="4222804" cy="2941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91373C-79A0-45B1-B753-FFDB5693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39" y="2384886"/>
            <a:ext cx="6778177" cy="20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架構延伸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9464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If2.py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-if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-else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否則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If3.py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elif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(else if)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另外如果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38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Practice002.py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年齡判斷程式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CDD49C-C474-43ED-BBC0-F7F379B7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7" y="2614039"/>
            <a:ext cx="5582632" cy="28257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172CC7E-470C-4D4C-A132-352FC6EC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80" y="2637539"/>
            <a:ext cx="5715529" cy="28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迴圈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迴圈(讓你的程式重復值執行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while0.py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-while loop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-for loop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6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 True loop (while1.py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將判斷的部分 直接寫成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一定會進去 且 出不來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43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課程複習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Practice003.py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密碼重試程式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56301B-2E58-45DF-92D5-33193CC6F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5" y="2060848"/>
            <a:ext cx="6516724" cy="3849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38E8A8-BA44-480B-9B7B-E28CDE16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332" y="2060863"/>
            <a:ext cx="9319765" cy="38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2BE263-3E49-4C56-90F1-908E52E0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53" y="2060848"/>
            <a:ext cx="6338468" cy="3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482" name="Picture 2" descr="https://1.bp.blogspot.com/-Bw1m8J4vskg/XdkdHXo7gqI/AAAAAAAAANI/6avEIUVSgL8xOs7NvnvSwvG2ep6aulATQCLcBGAsYHQ/s640/for1.PNG">
            <a:extLst>
              <a:ext uri="{FF2B5EF4-FFF2-40B4-BE49-F238E27FC236}">
                <a16:creationId xmlns:a16="http://schemas.microsoft.com/office/drawing/2014/main" id="{FDF7EBEE-D314-45FD-92AA-5ED03EE2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5" y="2030478"/>
            <a:ext cx="7056784" cy="43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00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課外資源推薦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Clean Code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99C00-B947-475F-AEBF-BAF9CEE3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2852936"/>
            <a:ext cx="941913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課本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工具書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6146" name="Picture 2" descr="Python 入門學習書單、線上課程爬蟲書單推薦* 造九頑五">
            <a:extLst>
              <a:ext uri="{FF2B5EF4-FFF2-40B4-BE49-F238E27FC236}">
                <a16:creationId xmlns:a16="http://schemas.microsoft.com/office/drawing/2014/main" id="{D083E137-BE1D-4B9A-820E-F3FE7483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22" y="2160240"/>
            <a:ext cx="320753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W3school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https://www.w3schools.com/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C1C1D-E84E-4639-B145-22FCE2B7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3" y="2403806"/>
            <a:ext cx="6140192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?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3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445903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-sign in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-new repo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桌面建立新資料夾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-CMD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cd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進去剛剛的資料夾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F874F4-7B67-4AD1-9710-FE6EB6C0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763" y="1321604"/>
            <a:ext cx="2712955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0D37C10B-6F99-4CB5-BF31-90C87DF4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30" y="1775314"/>
            <a:ext cx="5273497" cy="35893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085B1F4-DC40-4877-B18E-1DD25A90D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24" y="1775314"/>
            <a:ext cx="4599730" cy="35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85955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命令提示字元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 是甚麼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?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命令提示字元主要用於執行 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控制台程式或某些 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DOS 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程式的殼層程式。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簡單來說，就是「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人類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使用者與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電腦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計算機互動的裝置」。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輸出系統一般是螢幕，輸入系統則是鍵盤。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26" name="Picture 2" descr="https://ithelp.ithome.com.tw/upload/images/20200910/20130245Vg8wcBWUZN.png">
            <a:extLst>
              <a:ext uri="{FF2B5EF4-FFF2-40B4-BE49-F238E27FC236}">
                <a16:creationId xmlns:a16="http://schemas.microsoft.com/office/drawing/2014/main" id="{8A8BC2E2-1FA2-44EF-BD31-24401892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9" y="3645024"/>
            <a:ext cx="975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79351-4026-454D-A677-54D875B80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2132856"/>
            <a:ext cx="9433048" cy="30588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5B3AE4-2787-4326-A516-5629914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23" y="5517232"/>
            <a:ext cx="528886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5AC09F-D3C9-459D-8C38-54D895776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6" y="2281658"/>
            <a:ext cx="4846011" cy="1839455"/>
          </a:xfrm>
          <a:prstGeom prst="rect">
            <a:avLst/>
          </a:prstGeom>
        </p:spPr>
      </p:pic>
      <p:pic>
        <p:nvPicPr>
          <p:cNvPr id="17" name="Picture 2" descr="https://ithelp.ithome.com.tw/upload/images/20200910/20130245Vg8wcBWUZN.png">
            <a:extLst>
              <a:ext uri="{FF2B5EF4-FFF2-40B4-BE49-F238E27FC236}">
                <a16:creationId xmlns:a16="http://schemas.microsoft.com/office/drawing/2014/main" id="{32B9698D-34C8-4547-A13A-A7783BB0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76" y="4278581"/>
            <a:ext cx="7340470" cy="22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8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901C1B-BFBB-4A4D-8102-551D4734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75" y="1916107"/>
            <a:ext cx="7416824" cy="45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2D446D-0899-4067-8FAD-33C2C914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6" y="2486926"/>
            <a:ext cx="8154487" cy="11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1005</Words>
  <Application>Microsoft Office PowerPoint</Application>
  <PresentationFormat>自訂</PresentationFormat>
  <Paragraphs>226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宋体</vt:lpstr>
      <vt:lpstr>思源黑体 CN Heavy</vt:lpstr>
      <vt:lpstr>思源黑体 CN Medium</vt:lpstr>
      <vt:lpstr>新細明體</vt:lpstr>
      <vt:lpstr>Arial</vt:lpstr>
      <vt:lpstr>Calibri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陳重瑜</cp:lastModifiedBy>
  <cp:revision>124</cp:revision>
  <dcterms:created xsi:type="dcterms:W3CDTF">2016-01-30T06:33:00Z</dcterms:created>
  <dcterms:modified xsi:type="dcterms:W3CDTF">2022-12-08T06:01:20Z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